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0" r:id="rId3"/>
    <p:sldId id="272" r:id="rId4"/>
    <p:sldId id="279" r:id="rId5"/>
    <p:sldId id="271" r:id="rId6"/>
    <p:sldId id="257" r:id="rId7"/>
    <p:sldId id="269" r:id="rId8"/>
    <p:sldId id="265" r:id="rId9"/>
    <p:sldId id="264" r:id="rId10"/>
    <p:sldId id="278" r:id="rId11"/>
    <p:sldId id="260" r:id="rId12"/>
    <p:sldId id="268" r:id="rId13"/>
    <p:sldId id="259" r:id="rId14"/>
    <p:sldId id="261" r:id="rId15"/>
    <p:sldId id="262" r:id="rId16"/>
    <p:sldId id="263" r:id="rId17"/>
    <p:sldId id="267" r:id="rId18"/>
    <p:sldId id="270" r:id="rId19"/>
    <p:sldId id="266" r:id="rId20"/>
    <p:sldId id="275" r:id="rId21"/>
    <p:sldId id="277" r:id="rId22"/>
    <p:sldId id="281" r:id="rId23"/>
    <p:sldId id="274" r:id="rId24"/>
    <p:sldId id="273" r:id="rId25"/>
  </p:sldIdLst>
  <p:sldSz cx="12192000" cy="6858000"/>
  <p:notesSz cx="6858000" cy="9144000"/>
  <p:defaultTextStyle>
    <a:defPPr>
      <a:defRPr lang="en-G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73" d="100"/>
          <a:sy n="73" d="100"/>
        </p:scale>
        <p:origin x="804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D8E1A-6545-9284-0D80-503355EFC7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4664695-B773-8067-294B-B297C9B288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B0DA93-E9F7-FE10-4CB6-3E255CCC8A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AF042-5069-440F-A14C-DAAC2BE966D7}" type="datetimeFigureOut">
              <a:rPr lang="en-GU" smtClean="0"/>
              <a:t>1/17/2023</a:t>
            </a:fld>
            <a:endParaRPr lang="en-G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1B9912-3E8B-3E14-3298-87DA3BB3A8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A0C7CC-184C-4AFB-12A8-5CAEFB06B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34E2B-4909-4005-A55E-A69FC7724C95}" type="slidenum">
              <a:rPr lang="en-GU" smtClean="0"/>
              <a:t>‹#›</a:t>
            </a:fld>
            <a:endParaRPr lang="en-GU"/>
          </a:p>
        </p:txBody>
      </p:sp>
    </p:spTree>
    <p:extLst>
      <p:ext uri="{BB962C8B-B14F-4D97-AF65-F5344CB8AC3E}">
        <p14:creationId xmlns:p14="http://schemas.microsoft.com/office/powerpoint/2010/main" val="21530795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803FB1-331A-36EE-1BAB-1884837B8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8B9D63C-DE2E-7569-EFA3-801EF388E6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5795BA-AA63-9D07-0540-E84DBC225F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AF042-5069-440F-A14C-DAAC2BE966D7}" type="datetimeFigureOut">
              <a:rPr lang="en-GU" smtClean="0"/>
              <a:t>1/17/2023</a:t>
            </a:fld>
            <a:endParaRPr lang="en-G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41B2E5-7ABA-50DE-03A1-E452095651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54B13E-9BBD-C58E-C49F-6195F11760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34E2B-4909-4005-A55E-A69FC7724C95}" type="slidenum">
              <a:rPr lang="en-GU" smtClean="0"/>
              <a:t>‹#›</a:t>
            </a:fld>
            <a:endParaRPr lang="en-GU"/>
          </a:p>
        </p:txBody>
      </p:sp>
    </p:spTree>
    <p:extLst>
      <p:ext uri="{BB962C8B-B14F-4D97-AF65-F5344CB8AC3E}">
        <p14:creationId xmlns:p14="http://schemas.microsoft.com/office/powerpoint/2010/main" val="34376331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2431558-8C4A-905A-B6CB-61207A2909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C9BA250-A247-8103-8C67-4655B4AA26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52E06E-80DF-841E-773D-62452D3A7E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AF042-5069-440F-A14C-DAAC2BE966D7}" type="datetimeFigureOut">
              <a:rPr lang="en-GU" smtClean="0"/>
              <a:t>1/17/2023</a:t>
            </a:fld>
            <a:endParaRPr lang="en-G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837464-0777-D840-5B3B-E865AF1D28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B67DD3-9F28-ED24-6274-15DD89AB0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34E2B-4909-4005-A55E-A69FC7724C95}" type="slidenum">
              <a:rPr lang="en-GU" smtClean="0"/>
              <a:t>‹#›</a:t>
            </a:fld>
            <a:endParaRPr lang="en-GU"/>
          </a:p>
        </p:txBody>
      </p:sp>
    </p:spTree>
    <p:extLst>
      <p:ext uri="{BB962C8B-B14F-4D97-AF65-F5344CB8AC3E}">
        <p14:creationId xmlns:p14="http://schemas.microsoft.com/office/powerpoint/2010/main" val="35022278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F613F0-EB7C-6946-D921-43BDB93AE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9D2272-6951-1F61-E553-61C3B85DF4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8167E4-7BA8-5F2E-7409-033016B583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AF042-5069-440F-A14C-DAAC2BE966D7}" type="datetimeFigureOut">
              <a:rPr lang="en-GU" smtClean="0"/>
              <a:t>1/17/2023</a:t>
            </a:fld>
            <a:endParaRPr lang="en-G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D30D77-D6CC-EE1F-CE13-C4847A8EB2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EB392A-DB10-8BA1-D084-D775B91CD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34E2B-4909-4005-A55E-A69FC7724C95}" type="slidenum">
              <a:rPr lang="en-GU" smtClean="0"/>
              <a:t>‹#›</a:t>
            </a:fld>
            <a:endParaRPr lang="en-GU"/>
          </a:p>
        </p:txBody>
      </p:sp>
    </p:spTree>
    <p:extLst>
      <p:ext uri="{BB962C8B-B14F-4D97-AF65-F5344CB8AC3E}">
        <p14:creationId xmlns:p14="http://schemas.microsoft.com/office/powerpoint/2010/main" val="25667640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345175-5701-D78B-2EC8-990ED551F2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6FED32-8068-F264-8438-0C107085A8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A6E42B-6CD5-C182-13EC-D526B01B66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AF042-5069-440F-A14C-DAAC2BE966D7}" type="datetimeFigureOut">
              <a:rPr lang="en-GU" smtClean="0"/>
              <a:t>1/17/2023</a:t>
            </a:fld>
            <a:endParaRPr lang="en-G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6AD1CF-87B3-C010-4621-1C50A8279A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AE1276-7E66-59B6-78DC-2A2AED2AB1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34E2B-4909-4005-A55E-A69FC7724C95}" type="slidenum">
              <a:rPr lang="en-GU" smtClean="0"/>
              <a:t>‹#›</a:t>
            </a:fld>
            <a:endParaRPr lang="en-GU"/>
          </a:p>
        </p:txBody>
      </p:sp>
    </p:spTree>
    <p:extLst>
      <p:ext uri="{BB962C8B-B14F-4D97-AF65-F5344CB8AC3E}">
        <p14:creationId xmlns:p14="http://schemas.microsoft.com/office/powerpoint/2010/main" val="29226782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558CAA-5684-D670-A9B7-A8FDCC4D4A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231129-5CC8-01B1-EF5E-8FDD9B0F8D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ACAE8D-EA0B-C84E-BACC-F165B68EAA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96AE62-F9A6-6402-4717-059DF2F062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AF042-5069-440F-A14C-DAAC2BE966D7}" type="datetimeFigureOut">
              <a:rPr lang="en-GU" smtClean="0"/>
              <a:t>1/17/2023</a:t>
            </a:fld>
            <a:endParaRPr lang="en-G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5B8F72-AE9E-8DB5-5DF1-A6A262E851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2FBF78-794A-534F-4BCB-721F07A34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34E2B-4909-4005-A55E-A69FC7724C95}" type="slidenum">
              <a:rPr lang="en-GU" smtClean="0"/>
              <a:t>‹#›</a:t>
            </a:fld>
            <a:endParaRPr lang="en-GU"/>
          </a:p>
        </p:txBody>
      </p:sp>
    </p:spTree>
    <p:extLst>
      <p:ext uri="{BB962C8B-B14F-4D97-AF65-F5344CB8AC3E}">
        <p14:creationId xmlns:p14="http://schemas.microsoft.com/office/powerpoint/2010/main" val="5120641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994CB-83C8-5BD0-0EA9-F9379A421B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694DFA-9B88-3F16-4AF8-60A626609B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6068E6-CAFB-44A3-A406-CC1AC68899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731B7B-49DE-AC93-7164-0835DF97082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65BE965-CD73-BFD1-AEBD-A9168922566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F79710A-DD8A-1330-2FCB-EA0E224B46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AF042-5069-440F-A14C-DAAC2BE966D7}" type="datetimeFigureOut">
              <a:rPr lang="en-GU" smtClean="0"/>
              <a:t>1/17/2023</a:t>
            </a:fld>
            <a:endParaRPr lang="en-G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C1F11DD-3ECE-F61E-2EF0-0CCC338E14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593618F-B0E1-B00C-4CE3-5EFC4613C5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34E2B-4909-4005-A55E-A69FC7724C95}" type="slidenum">
              <a:rPr lang="en-GU" smtClean="0"/>
              <a:t>‹#›</a:t>
            </a:fld>
            <a:endParaRPr lang="en-GU"/>
          </a:p>
        </p:txBody>
      </p:sp>
    </p:spTree>
    <p:extLst>
      <p:ext uri="{BB962C8B-B14F-4D97-AF65-F5344CB8AC3E}">
        <p14:creationId xmlns:p14="http://schemas.microsoft.com/office/powerpoint/2010/main" val="20405412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0C234B-1481-228D-B7D2-C86E47C02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3EEE26A-0309-4E64-F9F6-58800D24D5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AF042-5069-440F-A14C-DAAC2BE966D7}" type="datetimeFigureOut">
              <a:rPr lang="en-GU" smtClean="0"/>
              <a:t>1/17/2023</a:t>
            </a:fld>
            <a:endParaRPr lang="en-G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356D33-ED52-1F53-BB6B-0684EEE8FE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D22DE4-DAFE-F760-9F2C-63981C713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34E2B-4909-4005-A55E-A69FC7724C95}" type="slidenum">
              <a:rPr lang="en-GU" smtClean="0"/>
              <a:t>‹#›</a:t>
            </a:fld>
            <a:endParaRPr lang="en-GU"/>
          </a:p>
        </p:txBody>
      </p:sp>
    </p:spTree>
    <p:extLst>
      <p:ext uri="{BB962C8B-B14F-4D97-AF65-F5344CB8AC3E}">
        <p14:creationId xmlns:p14="http://schemas.microsoft.com/office/powerpoint/2010/main" val="1519662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AF7D063-D159-0B7D-3E7B-1C7BE7AE8B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AF042-5069-440F-A14C-DAAC2BE966D7}" type="datetimeFigureOut">
              <a:rPr lang="en-GU" smtClean="0"/>
              <a:t>1/17/2023</a:t>
            </a:fld>
            <a:endParaRPr lang="en-G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4BAC0C2-202D-01F6-FED1-203BC7362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6C2992-8AC0-60AD-83C2-78AED3198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34E2B-4909-4005-A55E-A69FC7724C95}" type="slidenum">
              <a:rPr lang="en-GU" smtClean="0"/>
              <a:t>‹#›</a:t>
            </a:fld>
            <a:endParaRPr lang="en-GU"/>
          </a:p>
        </p:txBody>
      </p:sp>
    </p:spTree>
    <p:extLst>
      <p:ext uri="{BB962C8B-B14F-4D97-AF65-F5344CB8AC3E}">
        <p14:creationId xmlns:p14="http://schemas.microsoft.com/office/powerpoint/2010/main" val="9568680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40E4E0-6D77-8747-8464-E7743D7F86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F31D69-A32A-C9B7-A278-76FDB8C183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07240B-0169-6000-968B-F5664DC8C4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76D1B4-48E4-1560-A590-3067287202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AF042-5069-440F-A14C-DAAC2BE966D7}" type="datetimeFigureOut">
              <a:rPr lang="en-GU" smtClean="0"/>
              <a:t>1/17/2023</a:t>
            </a:fld>
            <a:endParaRPr lang="en-G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4652CF-C205-938E-6793-BF433830AC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362415-C998-B0A9-A126-A6670FEE64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34E2B-4909-4005-A55E-A69FC7724C95}" type="slidenum">
              <a:rPr lang="en-GU" smtClean="0"/>
              <a:t>‹#›</a:t>
            </a:fld>
            <a:endParaRPr lang="en-GU"/>
          </a:p>
        </p:txBody>
      </p:sp>
    </p:spTree>
    <p:extLst>
      <p:ext uri="{BB962C8B-B14F-4D97-AF65-F5344CB8AC3E}">
        <p14:creationId xmlns:p14="http://schemas.microsoft.com/office/powerpoint/2010/main" val="21506534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BD192-596A-6143-59E0-8A9C747FC6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AFD09C6-1983-F076-769D-85609338838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E81D29-1829-A9DD-64A4-30A734D5B6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1A925D-4CE2-E812-17F2-10F886CA31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AF042-5069-440F-A14C-DAAC2BE966D7}" type="datetimeFigureOut">
              <a:rPr lang="en-GU" smtClean="0"/>
              <a:t>1/17/2023</a:t>
            </a:fld>
            <a:endParaRPr lang="en-G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61591A-CCA2-2FC2-A155-D18F76FB4B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E9B030-3D33-685A-9E92-9F2B0E5BD2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34E2B-4909-4005-A55E-A69FC7724C95}" type="slidenum">
              <a:rPr lang="en-GU" smtClean="0"/>
              <a:t>‹#›</a:t>
            </a:fld>
            <a:endParaRPr lang="en-GU"/>
          </a:p>
        </p:txBody>
      </p:sp>
    </p:spTree>
    <p:extLst>
      <p:ext uri="{BB962C8B-B14F-4D97-AF65-F5344CB8AC3E}">
        <p14:creationId xmlns:p14="http://schemas.microsoft.com/office/powerpoint/2010/main" val="35961265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5A2B602-87E8-5618-1E70-E4A33D0978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420758-9009-C74D-0621-99600EDE1A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46AEF2-83AB-5669-670E-69F08FA0115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5AF042-5069-440F-A14C-DAAC2BE966D7}" type="datetimeFigureOut">
              <a:rPr lang="en-GU" smtClean="0"/>
              <a:t>1/17/2023</a:t>
            </a:fld>
            <a:endParaRPr lang="en-G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3E5A8C-509C-78CB-73C3-D8C5019496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B811ED-B221-3712-A725-1C15550E2B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934E2B-4909-4005-A55E-A69FC7724C95}" type="slidenum">
              <a:rPr lang="en-GU" smtClean="0"/>
              <a:t>‹#›</a:t>
            </a:fld>
            <a:endParaRPr lang="en-GU"/>
          </a:p>
        </p:txBody>
      </p:sp>
    </p:spTree>
    <p:extLst>
      <p:ext uri="{BB962C8B-B14F-4D97-AF65-F5344CB8AC3E}">
        <p14:creationId xmlns:p14="http://schemas.microsoft.com/office/powerpoint/2010/main" val="2740546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G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0" name="Rectangle 2059">
            <a:extLst>
              <a:ext uri="{FF2B5EF4-FFF2-40B4-BE49-F238E27FC236}">
                <a16:creationId xmlns:a16="http://schemas.microsoft.com/office/drawing/2014/main" id="{5A92BC41-5AE1-432E-87C7-12BF9E03D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01415" y="476778"/>
            <a:ext cx="7212450" cy="5920653"/>
          </a:xfrm>
          <a:prstGeom prst="rect">
            <a:avLst/>
          </a:prstGeom>
          <a:solidFill>
            <a:srgbClr val="395B34">
              <a:alpha val="9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D55DEC-A776-0353-29AF-ACD9279DF3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41495" y="1179095"/>
            <a:ext cx="5956353" cy="3404488"/>
          </a:xfrm>
        </p:spPr>
        <p:txBody>
          <a:bodyPr>
            <a:normAutofit/>
          </a:bodyPr>
          <a:lstStyle/>
          <a:p>
            <a:pPr algn="l"/>
            <a:r>
              <a:rPr lang="en-US" sz="4800" b="1" i="1">
                <a:solidFill>
                  <a:srgbClr val="FFFFFF"/>
                </a:solidFill>
              </a:rPr>
              <a:t>Phyllanthus mariannensis</a:t>
            </a:r>
            <a:endParaRPr lang="en-GU" sz="4800" b="1" i="1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8044D1-E61F-DE5D-1414-FDCB6C05FA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41495" y="4866870"/>
            <a:ext cx="5956353" cy="1247274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solidFill>
                  <a:srgbClr val="FFFFFF"/>
                </a:solidFill>
                <a:latin typeface="+mj-lt"/>
              </a:rPr>
              <a:t>The second meeting of </a:t>
            </a:r>
          </a:p>
          <a:p>
            <a:pPr algn="l"/>
            <a:r>
              <a:rPr lang="en-US" sz="2000">
                <a:solidFill>
                  <a:srgbClr val="FFFFFF"/>
                </a:solidFill>
                <a:latin typeface="+mj-lt"/>
              </a:rPr>
              <a:t>the</a:t>
            </a:r>
            <a:r>
              <a:rPr lang="en-US" sz="2000" b="1">
                <a:solidFill>
                  <a:srgbClr val="FFFFFF"/>
                </a:solidFill>
                <a:latin typeface="+mj-lt"/>
              </a:rPr>
              <a:t> Guam Native Plant Society</a:t>
            </a:r>
          </a:p>
          <a:p>
            <a:pPr algn="l"/>
            <a:r>
              <a:rPr lang="en-US" sz="2000">
                <a:solidFill>
                  <a:srgbClr val="FFFFFF"/>
                </a:solidFill>
                <a:latin typeface="+mj-lt"/>
              </a:rPr>
              <a:t>January 21, 2023</a:t>
            </a:r>
            <a:endParaRPr lang="en-GU" sz="2000">
              <a:solidFill>
                <a:srgbClr val="FFFFFF"/>
              </a:solidFill>
              <a:latin typeface="+mj-lt"/>
            </a:endParaRPr>
          </a:p>
        </p:txBody>
      </p:sp>
      <p:cxnSp>
        <p:nvCxnSpPr>
          <p:cNvPr id="2065" name="Straight Connector 2061">
            <a:extLst>
              <a:ext uri="{FF2B5EF4-FFF2-40B4-BE49-F238E27FC236}">
                <a16:creationId xmlns:a16="http://schemas.microsoft.com/office/drawing/2014/main" id="{DC0E1208-0B30-4396-AE7C-AEBFFAEE66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87478" y="4713662"/>
            <a:ext cx="3657600" cy="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FF36F60C-2ACE-D469-54CB-437AA9CCDD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9"/>
          <a:stretch/>
        </p:blipFill>
        <p:spPr>
          <a:xfrm>
            <a:off x="475488" y="476777"/>
            <a:ext cx="3864383" cy="5920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3CCD1-674A-6BD1-4255-AD220E043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of the insects collected on </a:t>
            </a:r>
            <a:r>
              <a:rPr lang="en-US" i="1" dirty="0"/>
              <a:t>P. mariannensis </a:t>
            </a:r>
            <a:r>
              <a:rPr lang="en-US" dirty="0"/>
              <a:t>and other plants:</a:t>
            </a:r>
            <a:endParaRPr lang="en-G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A5F1B1-000F-011C-2CFE-C7A5540E2B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U"/>
          </a:p>
        </p:txBody>
      </p:sp>
    </p:spTree>
    <p:extLst>
      <p:ext uri="{BB962C8B-B14F-4D97-AF65-F5344CB8AC3E}">
        <p14:creationId xmlns:p14="http://schemas.microsoft.com/office/powerpoint/2010/main" val="2780136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C5028-08BB-C484-61D0-06E34E917B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err="1"/>
              <a:t>Calliphara</a:t>
            </a:r>
            <a:r>
              <a:rPr lang="en-US" i="1" dirty="0"/>
              <a:t> </a:t>
            </a:r>
            <a:r>
              <a:rPr lang="en-US" i="1" dirty="0" err="1"/>
              <a:t>munda</a:t>
            </a:r>
            <a:r>
              <a:rPr lang="en-US" dirty="0"/>
              <a:t> (</a:t>
            </a:r>
            <a:r>
              <a:rPr lang="en-US" dirty="0" err="1"/>
              <a:t>Stal</a:t>
            </a:r>
            <a:r>
              <a:rPr lang="en-US" dirty="0"/>
              <a:t>)</a:t>
            </a:r>
            <a:endParaRPr lang="en-G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FA4867-76E2-1B05-45B1-8A06F06441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28308" y="1690688"/>
            <a:ext cx="4887686" cy="4351338"/>
          </a:xfrm>
        </p:spPr>
        <p:txBody>
          <a:bodyPr/>
          <a:lstStyle/>
          <a:p>
            <a:r>
              <a:rPr lang="en-US" dirty="0"/>
              <a:t>Collected 8/18/1936 from Phyllanthus mariannensis in </a:t>
            </a:r>
            <a:r>
              <a:rPr lang="en-US" dirty="0" err="1"/>
              <a:t>Piti</a:t>
            </a:r>
            <a:endParaRPr lang="en-G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213C1C-9E2F-5D8A-E152-FE987AF59E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943" y="1508810"/>
            <a:ext cx="3792039" cy="517501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65E487F-2749-927D-F0FE-42A976AC69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1269" y="3213463"/>
            <a:ext cx="6150184" cy="3470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9467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68B9F9-C560-D900-F03C-808AB45EB6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err="1"/>
              <a:t>Trigonops</a:t>
            </a:r>
            <a:r>
              <a:rPr lang="en-US" i="1" dirty="0"/>
              <a:t> </a:t>
            </a:r>
            <a:r>
              <a:rPr lang="en-US" i="1" dirty="0" err="1"/>
              <a:t>inaequalis</a:t>
            </a:r>
            <a:endParaRPr lang="en-GU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EBFD0C-EF48-2555-FB57-985D9146EF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7868" y="365125"/>
            <a:ext cx="6276833" cy="4351338"/>
          </a:xfrm>
        </p:spPr>
        <p:txBody>
          <a:bodyPr/>
          <a:lstStyle/>
          <a:p>
            <a:r>
              <a:rPr lang="en-US" dirty="0"/>
              <a:t>Collected 7/17/1936 on Phyllanthus mariannensis</a:t>
            </a:r>
            <a:endParaRPr lang="en-G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D04097-1AE8-CBBD-12BD-E6C2D133F0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567438" y="2297196"/>
            <a:ext cx="5154424" cy="370508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719AD44-98F5-7D6F-8CB2-5153296505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8118" y="1572525"/>
            <a:ext cx="6763578" cy="5032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2272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3FFF1C-2696-2434-B5C1-4C7A2C1DB2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err="1"/>
              <a:t>Aretas</a:t>
            </a:r>
            <a:r>
              <a:rPr lang="en-US" i="1" dirty="0"/>
              <a:t> </a:t>
            </a:r>
            <a:r>
              <a:rPr lang="en-US" i="1" dirty="0" err="1"/>
              <a:t>signatus</a:t>
            </a:r>
            <a:r>
              <a:rPr lang="en-US" dirty="0"/>
              <a:t> (</a:t>
            </a:r>
            <a:r>
              <a:rPr lang="en-US" dirty="0" err="1"/>
              <a:t>Unsinger</a:t>
            </a:r>
            <a:r>
              <a:rPr lang="en-US" dirty="0"/>
              <a:t>)</a:t>
            </a:r>
            <a:endParaRPr lang="en-GU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7C86F56-729F-F844-3514-05DA361523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61597" y="2007461"/>
            <a:ext cx="6192203" cy="4351338"/>
          </a:xfrm>
        </p:spPr>
        <p:txBody>
          <a:bodyPr/>
          <a:lstStyle/>
          <a:p>
            <a:r>
              <a:rPr lang="en-US" dirty="0"/>
              <a:t>Collected 1936</a:t>
            </a:r>
            <a:endParaRPr lang="en-GU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221FD4-6F55-AB80-FA86-2B76C92AEB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722" y="2007461"/>
            <a:ext cx="4714875" cy="46196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F5278CF-821C-4816-A3F1-0098DB30B8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8273" y="2688270"/>
            <a:ext cx="5159761" cy="3995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4974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20FE97-D7ED-B9DE-AF9E-F9BC6E69E9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err="1"/>
              <a:t>Cirrosphiloideus</a:t>
            </a:r>
            <a:r>
              <a:rPr lang="en-US" i="1" dirty="0"/>
              <a:t> </a:t>
            </a:r>
            <a:r>
              <a:rPr lang="en-US" dirty="0"/>
              <a:t>(now </a:t>
            </a:r>
            <a:r>
              <a:rPr lang="en-US" i="1" dirty="0" err="1"/>
              <a:t>Elachertus</a:t>
            </a:r>
            <a:r>
              <a:rPr lang="en-US" dirty="0"/>
              <a:t>?) </a:t>
            </a:r>
            <a:r>
              <a:rPr lang="en-US" i="1" dirty="0" err="1"/>
              <a:t>guamensis</a:t>
            </a:r>
            <a:r>
              <a:rPr lang="en-US" i="1" dirty="0"/>
              <a:t> </a:t>
            </a:r>
            <a:r>
              <a:rPr lang="en-US" dirty="0"/>
              <a:t>(Full.)</a:t>
            </a:r>
            <a:endParaRPr lang="en-G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ED2E35-1EE5-9A58-D9EC-1A83DD0165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55280" y="1825625"/>
            <a:ext cx="3398520" cy="4351338"/>
          </a:xfrm>
        </p:spPr>
        <p:txBody>
          <a:bodyPr/>
          <a:lstStyle/>
          <a:p>
            <a:r>
              <a:rPr lang="en-US" dirty="0"/>
              <a:t>Collected 1/7/1912</a:t>
            </a:r>
            <a:endParaRPr lang="en-G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E664DE-1989-2661-D4C2-EE3565E756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3852" y="5314950"/>
            <a:ext cx="4295775" cy="15430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E65933F-D405-9037-16E8-B19D021C10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78" y="2693271"/>
            <a:ext cx="5030697" cy="405913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3EF25F5-50CB-77E2-7603-0EBC8211F8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3852" y="2693271"/>
            <a:ext cx="4115391" cy="2540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1397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161EA-4AC9-9A2A-5611-84FD0BDDB8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err="1"/>
              <a:t>Halictus</a:t>
            </a:r>
            <a:r>
              <a:rPr lang="en-US" i="1" dirty="0"/>
              <a:t> </a:t>
            </a:r>
            <a:r>
              <a:rPr lang="en-US" i="1" dirty="0" err="1"/>
              <a:t>swezeyi</a:t>
            </a:r>
            <a:endParaRPr lang="en-GU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DE98A-653D-67E6-B8BD-7C5628A5DF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6354" y="1825625"/>
            <a:ext cx="2967446" cy="4351338"/>
          </a:xfrm>
        </p:spPr>
        <p:txBody>
          <a:bodyPr/>
          <a:lstStyle/>
          <a:p>
            <a:r>
              <a:rPr lang="en-US" dirty="0"/>
              <a:t>Collected 6/11/1936</a:t>
            </a:r>
            <a:endParaRPr lang="en-G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5EE254-9552-7C11-6B90-20B4BFCCE5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628" y="1825625"/>
            <a:ext cx="5250174" cy="4927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EE95405-A2C1-FADA-2882-9268BC0E0F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0802" y="3429000"/>
            <a:ext cx="4953000" cy="332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250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5051AC-7140-E263-56C9-FA10B6F36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err="1"/>
              <a:t>Notioxenus</a:t>
            </a:r>
            <a:r>
              <a:rPr lang="en-US" i="1" dirty="0"/>
              <a:t> </a:t>
            </a:r>
            <a:r>
              <a:rPr lang="en-US" i="1" dirty="0" err="1"/>
              <a:t>fulgidus</a:t>
            </a:r>
            <a:r>
              <a:rPr lang="en-US" i="1" dirty="0"/>
              <a:t> </a:t>
            </a:r>
            <a:r>
              <a:rPr lang="en-US" dirty="0"/>
              <a:t>(Zimmerman)</a:t>
            </a:r>
            <a:endParaRPr lang="en-G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CFB719-414F-3DAA-5E8F-DEF1F03255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06194" y="1825625"/>
            <a:ext cx="4247606" cy="4351338"/>
          </a:xfrm>
        </p:spPr>
        <p:txBody>
          <a:bodyPr/>
          <a:lstStyle/>
          <a:p>
            <a:r>
              <a:rPr lang="en-US" dirty="0"/>
              <a:t>Collected 5/24/1936</a:t>
            </a:r>
            <a:endParaRPr lang="en-G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FC718E-48E6-628C-642F-826D75C3C0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429" y="1596260"/>
            <a:ext cx="4561387" cy="51350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964D3D2-D908-9057-0B2B-5C7288C087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2237" y="2926080"/>
            <a:ext cx="5257619" cy="380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0754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3F5E04-10A8-752E-9951-648848F93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Tartessus </a:t>
            </a:r>
            <a:r>
              <a:rPr lang="en-US" i="1" dirty="0" err="1"/>
              <a:t>swezeyi</a:t>
            </a:r>
            <a:endParaRPr lang="en-GU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40F42D-E1CE-8C65-2D6B-170309EAE7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Collected ?</a:t>
            </a:r>
            <a:endParaRPr lang="en-G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CB3993-1205-0D2D-0ED8-9D0F8F480B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33" y="4136367"/>
            <a:ext cx="5836967" cy="260418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F4DB231-3D19-5EC0-7A9F-4BC4C52AD5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4118224"/>
            <a:ext cx="6141768" cy="262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902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33DA2-87F0-2DF0-CAC8-554F6F46B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err="1"/>
              <a:t>Valanga</a:t>
            </a:r>
            <a:r>
              <a:rPr lang="en-US" i="1" dirty="0"/>
              <a:t> </a:t>
            </a:r>
            <a:r>
              <a:rPr lang="en-US" i="1" dirty="0" err="1"/>
              <a:t>excavata</a:t>
            </a:r>
            <a:endParaRPr lang="en-GU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6C73F0-705A-D9B8-6B5A-2C6329A6CA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6354" y="1825625"/>
            <a:ext cx="2967446" cy="4351338"/>
          </a:xfrm>
        </p:spPr>
        <p:txBody>
          <a:bodyPr/>
          <a:lstStyle/>
          <a:p>
            <a:r>
              <a:rPr lang="en-US" dirty="0"/>
              <a:t>2020 photo by Dr. Ken </a:t>
            </a:r>
            <a:r>
              <a:rPr lang="en-US" dirty="0" err="1"/>
              <a:t>Puliafico</a:t>
            </a:r>
            <a:endParaRPr lang="en-GU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0462D0E-5F39-4718-8C1C-E76B2FEF50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115" y="1858281"/>
            <a:ext cx="7664610" cy="435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9229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6428D0-ACEE-757E-E3A7-904E65EC7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5400"/>
              <a:t>New sightings</a:t>
            </a:r>
            <a:endParaRPr lang="en-GU" sz="5400"/>
          </a:p>
        </p:txBody>
      </p:sp>
      <p:sp>
        <p:nvSpPr>
          <p:cNvPr id="1033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1AF160-577C-56AF-953F-F705E2A975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en-US" sz="2200" dirty="0" err="1"/>
              <a:t>Lallemandana</a:t>
            </a:r>
            <a:r>
              <a:rPr lang="en-US" sz="2200" dirty="0"/>
              <a:t> </a:t>
            </a:r>
            <a:r>
              <a:rPr lang="en-US" sz="2200" dirty="0" err="1"/>
              <a:t>phalerata</a:t>
            </a:r>
            <a:endParaRPr lang="en-US" sz="2200" dirty="0"/>
          </a:p>
          <a:p>
            <a:pPr lvl="1"/>
            <a:r>
              <a:rPr lang="en-US" sz="2200" dirty="0"/>
              <a:t>8/18/2021</a:t>
            </a:r>
          </a:p>
          <a:p>
            <a:pPr lvl="1"/>
            <a:r>
              <a:rPr lang="en-US" sz="2200" dirty="0"/>
              <a:t>NCS, Dededo</a:t>
            </a:r>
          </a:p>
        </p:txBody>
      </p:sp>
      <p:pic>
        <p:nvPicPr>
          <p:cNvPr id="1026" name="Picture 2" descr="May be a closeup of nature and tree">
            <a:extLst>
              <a:ext uri="{FF2B5EF4-FFF2-40B4-BE49-F238E27FC236}">
                <a16:creationId xmlns:a16="http://schemas.microsoft.com/office/drawing/2014/main" id="{3C11795B-D5C6-22CB-27D8-8363B848C1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242" r="-1" b="-1"/>
          <a:stretch/>
        </p:blipFill>
        <p:spPr bwMode="auto">
          <a:xfrm>
            <a:off x="5460924" y="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01242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F14D0B-CF6B-9E46-4F1E-5AA3D9CBB3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42C03D-4CE4-A9E0-81E1-2430D650D1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Sign up for email list</a:t>
            </a:r>
            <a:endParaRPr lang="en-GU" dirty="0"/>
          </a:p>
        </p:txBody>
      </p:sp>
    </p:spTree>
    <p:extLst>
      <p:ext uri="{BB962C8B-B14F-4D97-AF65-F5344CB8AC3E}">
        <p14:creationId xmlns:p14="http://schemas.microsoft.com/office/powerpoint/2010/main" val="19021750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70F315-989A-1861-9EEE-C7BAC6864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862637" cy="1325563"/>
          </a:xfrm>
        </p:spPr>
        <p:txBody>
          <a:bodyPr/>
          <a:lstStyle/>
          <a:p>
            <a:r>
              <a:rPr lang="en-US" dirty="0"/>
              <a:t>What is in the chosga stems?</a:t>
            </a:r>
            <a:endParaRPr lang="en-G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3E7BA6-EEC8-6133-BAC5-08335A1332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U"/>
          </a:p>
        </p:txBody>
      </p:sp>
      <p:pic>
        <p:nvPicPr>
          <p:cNvPr id="4098" name="Picture 2" descr="May be an image of tree and nature">
            <a:extLst>
              <a:ext uri="{FF2B5EF4-FFF2-40B4-BE49-F238E27FC236}">
                <a16:creationId xmlns:a16="http://schemas.microsoft.com/office/drawing/2014/main" id="{B1FBAF7E-DD46-E71A-A0BD-67807B9EA8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0837" y="0"/>
            <a:ext cx="54911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7288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D790F8-F6B7-E4CC-800C-06E5DFD12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there anything inside the seeds?</a:t>
            </a:r>
            <a:endParaRPr lang="en-G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37F218-543F-0B7A-70A0-C8DC87E906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380835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Does Guam have an </a:t>
            </a:r>
            <a:r>
              <a:rPr lang="en-US" i="1" dirty="0" err="1"/>
              <a:t>Epicephala</a:t>
            </a:r>
            <a:r>
              <a:rPr lang="en-US" dirty="0"/>
              <a:t> moth?</a:t>
            </a:r>
          </a:p>
          <a:p>
            <a:pPr marL="45720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 relationship between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Episephal</a:t>
            </a:r>
            <a:r>
              <a:rPr lang="en-US" sz="1800" dirty="0" err="1">
                <a:solidFill>
                  <a:srgbClr val="000000"/>
                </a:solidFill>
                <a:latin typeface="Arial" panose="020B0604020202020204" pitchFamily="34" charset="0"/>
              </a:rPr>
              <a:t>a</a:t>
            </a:r>
            <a:r>
              <a:rPr lang="en-US" sz="1800" dirty="0">
                <a:solidFill>
                  <a:srgbClr val="000000"/>
                </a:solidFill>
                <a:latin typeface="Arial" panose="020B0604020202020204" pitchFamily="34" charset="0"/>
              </a:rPr>
              <a:t> and </a:t>
            </a:r>
            <a:r>
              <a:rPr lang="en-US" sz="1800" dirty="0" err="1">
                <a:solidFill>
                  <a:srgbClr val="000000"/>
                </a:solidFill>
                <a:latin typeface="Arial" panose="020B0604020202020204" pitchFamily="34" charset="0"/>
              </a:rPr>
              <a:t>Glochidion</a:t>
            </a:r>
            <a:r>
              <a:rPr lang="en-US" sz="1800" dirty="0">
                <a:solidFill>
                  <a:srgbClr val="000000"/>
                </a:solidFill>
                <a:latin typeface="Arial" panose="020B0604020202020204" pitchFamily="34" charset="0"/>
              </a:rPr>
              <a:t> is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1 of 3 known instances of a specialized relationship of trading edible seeds for pollination, the others being figs and yucca.  </a:t>
            </a:r>
          </a:p>
          <a:p>
            <a:pPr marL="800100" indent="-342900" rtl="0">
              <a:spcBef>
                <a:spcPts val="0"/>
              </a:spcBef>
              <a:spcAft>
                <a:spcPts val="0"/>
              </a:spcAft>
              <a:buAutoNum type="arabicParenR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Female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Epicephala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visits male flower</a:t>
            </a:r>
          </a:p>
          <a:p>
            <a:pPr marL="800100" indent="-342900" rtl="0">
              <a:spcBef>
                <a:spcPts val="0"/>
              </a:spcBef>
              <a:spcAft>
                <a:spcPts val="0"/>
              </a:spcAft>
              <a:buAutoNum type="arabicParenR"/>
            </a:pPr>
            <a:r>
              <a:rPr lang="en-US" sz="1800" dirty="0">
                <a:solidFill>
                  <a:srgbClr val="000000"/>
                </a:solidFill>
                <a:latin typeface="Arial" panose="020B0604020202020204" pitchFamily="34" charset="0"/>
              </a:rPr>
              <a:t>T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hen female flower, depositing pollen</a:t>
            </a:r>
          </a:p>
          <a:p>
            <a:pPr marL="800100" indent="-342900" rtl="0">
              <a:spcBef>
                <a:spcPts val="0"/>
              </a:spcBef>
              <a:spcAft>
                <a:spcPts val="0"/>
              </a:spcAft>
              <a:buAutoNum type="arabicParenR"/>
            </a:pPr>
            <a:r>
              <a:rPr lang="en-US" sz="1800" dirty="0">
                <a:solidFill>
                  <a:srgbClr val="000000"/>
                </a:solidFill>
                <a:latin typeface="Arial" panose="020B0604020202020204" pitchFamily="34" charset="0"/>
              </a:rPr>
              <a:t>T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hen ovipositing its eggs into the fruit</a:t>
            </a:r>
          </a:p>
          <a:p>
            <a:pPr marL="800100" indent="-342900" rtl="0">
              <a:spcBef>
                <a:spcPts val="0"/>
              </a:spcBef>
              <a:spcAft>
                <a:spcPts val="0"/>
              </a:spcAft>
              <a:buAutoNum type="arabicParenR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Pupae then eat some, but not all, of the seeds.</a:t>
            </a:r>
          </a:p>
          <a:p>
            <a:pPr marL="45720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45720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Mutualism has been found in ~500 species of Phyllanthus</a:t>
            </a:r>
          </a:p>
          <a:p>
            <a:pPr marL="45720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Some species are pollinated by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Epicephala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but without the seed-eating mutualism.</a:t>
            </a:r>
          </a:p>
          <a:p>
            <a:pPr marL="45720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Mutualism is found more in the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Glochidion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subgenus</a:t>
            </a:r>
          </a:p>
          <a:p>
            <a:pPr marL="45720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Often there is 1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Epicephala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species for each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Glochidion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species.  </a:t>
            </a:r>
          </a:p>
        </p:txBody>
      </p:sp>
      <p:pic>
        <p:nvPicPr>
          <p:cNvPr id="6146" name="Picture 2" descr="No photo description available.">
            <a:extLst>
              <a:ext uri="{FF2B5EF4-FFF2-40B4-BE49-F238E27FC236}">
                <a16:creationId xmlns:a16="http://schemas.microsoft.com/office/drawing/2014/main" id="{92AFAEE6-08C0-3B37-31C8-8FB668E630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9035" y="1825624"/>
            <a:ext cx="4972965" cy="5032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94467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BC5D0-5DFF-1C25-FC0C-23BB1C50C5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595219-197C-7C3D-68AC-3A570EC8CF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081450"/>
            <a:ext cx="10212977" cy="1756276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“Within Polynesia and Micronesia, however, </a:t>
            </a:r>
            <a:r>
              <a:rPr lang="en-US" dirty="0" err="1"/>
              <a:t>Epicephala</a:t>
            </a:r>
            <a:r>
              <a:rPr lang="en-US" dirty="0"/>
              <a:t> have only been reported from Samoa [21] and the Marquesas Islands [22], suggesting that this mutualism may have been lost as </a:t>
            </a:r>
            <a:r>
              <a:rPr lang="en-US" dirty="0" err="1"/>
              <a:t>Glochidion</a:t>
            </a:r>
            <a:r>
              <a:rPr lang="en-US" dirty="0"/>
              <a:t> colonized the remote Pacific [23].”</a:t>
            </a:r>
          </a:p>
          <a:p>
            <a:pPr marL="914400"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PNAS 2003 “An obligate pollination mutualism and reciprocal diversification in the tree genus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Glochidion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(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Euphorbiaceae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)</a:t>
            </a:r>
            <a:endParaRPr lang="en-US" b="0" dirty="0">
              <a:effectLst/>
            </a:endParaRPr>
          </a:p>
          <a:p>
            <a:pPr marL="914400"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Makoto Kato,* Atsushi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Takimura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and Atsushi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Kawakita</a:t>
            </a:r>
            <a:endParaRPr lang="en-G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6B9AD2-B36E-9576-0658-78D6A04BED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1" y="350633"/>
            <a:ext cx="4422639" cy="46001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BECDFE4-5A59-EECF-727E-8533DA386F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9514" y="365125"/>
            <a:ext cx="3773397" cy="377339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F394AE6-767F-EFB2-80AE-52883A21F4CA}"/>
              </a:ext>
            </a:extLst>
          </p:cNvPr>
          <p:cNvSpPr txBox="1"/>
          <p:nvPr/>
        </p:nvSpPr>
        <p:spPr>
          <a:xfrm>
            <a:off x="6096000" y="4389892"/>
            <a:ext cx="609382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E. </a:t>
            </a:r>
            <a:r>
              <a:rPr lang="en-US" sz="12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Anomala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fruit with exit holes from </a:t>
            </a:r>
            <a:r>
              <a:rPr lang="en-US" sz="12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Epicephala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larva</a:t>
            </a:r>
            <a:endParaRPr lang="en-GU" sz="1200" dirty="0"/>
          </a:p>
        </p:txBody>
      </p:sp>
    </p:spTree>
    <p:extLst>
      <p:ext uri="{BB962C8B-B14F-4D97-AF65-F5344CB8AC3E}">
        <p14:creationId xmlns:p14="http://schemas.microsoft.com/office/powerpoint/2010/main" val="17798806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488B9A-946F-4E48-199B-A90A30CB5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February 2023 plant of the month</a:t>
            </a:r>
            <a:endParaRPr lang="en-G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D67605-DD8B-C7F1-F4BE-692DE6ABAE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8577" y="1690688"/>
            <a:ext cx="8834846" cy="5075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4381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9AD133-0490-D5B4-52B4-7DAEBF9C6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A88067-9E48-E005-DCC2-E0B01CD457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U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905828B-7A5A-DB3A-2AEE-718C4FC7F7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885" y="124166"/>
            <a:ext cx="11390811" cy="6619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5949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69F293-B1D4-6834-6DA0-706E6AB4F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January plant of the month: </a:t>
            </a:r>
            <a:r>
              <a:rPr lang="en-US" i="1" dirty="0"/>
              <a:t>Phyllanthus mariannensis</a:t>
            </a:r>
            <a:r>
              <a:rPr lang="en-US" dirty="0"/>
              <a:t> (chosga): update</a:t>
            </a:r>
            <a:endParaRPr lang="en-G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92CE7E-7781-6A81-3DCD-B84D856AFE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40935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Taxonomy:</a:t>
            </a:r>
          </a:p>
          <a:p>
            <a:pPr lvl="1"/>
            <a:r>
              <a:rPr lang="en-US" dirty="0"/>
              <a:t>2011: Wagner and </a:t>
            </a:r>
            <a:r>
              <a:rPr lang="en-US" dirty="0" err="1"/>
              <a:t>Lorence</a:t>
            </a:r>
            <a:r>
              <a:rPr lang="en-US" dirty="0"/>
              <a:t> split </a:t>
            </a:r>
            <a:r>
              <a:rPr lang="en-US" i="1" dirty="0" err="1"/>
              <a:t>Glochidion</a:t>
            </a:r>
            <a:r>
              <a:rPr lang="en-US" i="1" dirty="0"/>
              <a:t> marianum</a:t>
            </a:r>
            <a:r>
              <a:rPr lang="en-US" dirty="0"/>
              <a:t> into </a:t>
            </a:r>
            <a:r>
              <a:rPr lang="en-US" dirty="0">
                <a:sym typeface="Wingdings" panose="05000000000000000000" pitchFamily="2" charset="2"/>
              </a:rPr>
              <a:t></a:t>
            </a:r>
          </a:p>
          <a:p>
            <a:pPr lvl="2"/>
            <a:r>
              <a:rPr lang="en-US" i="1" dirty="0"/>
              <a:t>Phyllanthus mariannensis</a:t>
            </a:r>
            <a:r>
              <a:rPr lang="en-US" dirty="0"/>
              <a:t> (Guam)</a:t>
            </a:r>
          </a:p>
          <a:p>
            <a:pPr lvl="2"/>
            <a:r>
              <a:rPr lang="en-US" i="1" dirty="0"/>
              <a:t>Phyllanthus </a:t>
            </a:r>
            <a:r>
              <a:rPr lang="en-US" i="1" dirty="0" err="1"/>
              <a:t>seyavinianus</a:t>
            </a:r>
            <a:r>
              <a:rPr lang="en-US" dirty="0"/>
              <a:t> (Pohnpei)</a:t>
            </a:r>
          </a:p>
          <a:p>
            <a:pPr lvl="1"/>
            <a:r>
              <a:rPr lang="en-US" dirty="0"/>
              <a:t>According to POWO (https://powo.science.kew.org/taxon/urn:lsid:ipni.org:names:77112714-1)</a:t>
            </a:r>
          </a:p>
          <a:p>
            <a:pPr lvl="2"/>
            <a:r>
              <a:rPr lang="en-US" dirty="0"/>
              <a:t>“This name </a:t>
            </a:r>
            <a:r>
              <a:rPr lang="en-US" i="1" dirty="0"/>
              <a:t>[Phyllanthus mariannensis] </a:t>
            </a:r>
            <a:r>
              <a:rPr lang="en-US" dirty="0"/>
              <a:t>was accepted following an alternative taxonomy by these authorities:</a:t>
            </a:r>
          </a:p>
          <a:p>
            <a:pPr marL="914400" lvl="2" indent="0">
              <a:buNone/>
            </a:pPr>
            <a:r>
              <a:rPr lang="en-US" dirty="0" err="1"/>
              <a:t>Govaerts</a:t>
            </a:r>
            <a:r>
              <a:rPr lang="en-US" dirty="0"/>
              <a:t>, R., Nic </a:t>
            </a:r>
            <a:r>
              <a:rPr lang="en-US" dirty="0" err="1"/>
              <a:t>Lughadha</a:t>
            </a:r>
            <a:r>
              <a:rPr lang="en-US" dirty="0"/>
              <a:t>, E., Black, N., Turner, R. &amp; Paton, A. (2021). The World Checklist of Vascular Plants, a continuously updated resource for exploring global plant diversity. https://doi.org/10.1038/s41597-021-00997-6. Scientific Data 8: 215.</a:t>
            </a:r>
          </a:p>
          <a:p>
            <a:pPr lvl="1"/>
            <a:r>
              <a:rPr lang="en-US" dirty="0"/>
              <a:t>But as of 12/20/2022, POWO still consider </a:t>
            </a:r>
            <a:r>
              <a:rPr lang="en-US" i="1" dirty="0"/>
              <a:t>G. marianum </a:t>
            </a:r>
            <a:r>
              <a:rPr lang="en-US" dirty="0"/>
              <a:t>to still be valid.</a:t>
            </a:r>
          </a:p>
          <a:p>
            <a:pPr lvl="1"/>
            <a:r>
              <a:rPr lang="en-US" dirty="0"/>
              <a:t>As of 12/20/2022, the IPNI (https://www.ipni.org/n/77112714-1) considers </a:t>
            </a:r>
            <a:r>
              <a:rPr lang="en-US" i="1" dirty="0"/>
              <a:t>G. marianum</a:t>
            </a:r>
            <a:r>
              <a:rPr lang="en-US" dirty="0"/>
              <a:t> to be a “replaced synonym” of </a:t>
            </a:r>
            <a:r>
              <a:rPr lang="en-US" i="1" dirty="0"/>
              <a:t>P. mariannensis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>
                <a:solidFill>
                  <a:srgbClr val="FF0000"/>
                </a:solidFill>
              </a:rPr>
              <a:t>Does anyone know what is the most authoritative source for plant names?</a:t>
            </a:r>
          </a:p>
          <a:p>
            <a:pPr lvl="1"/>
            <a:r>
              <a:rPr lang="en-US" dirty="0" err="1">
                <a:solidFill>
                  <a:srgbClr val="FF0000"/>
                </a:solidFill>
              </a:rPr>
              <a:t>JHale</a:t>
            </a:r>
            <a:r>
              <a:rPr lang="en-US" dirty="0">
                <a:solidFill>
                  <a:srgbClr val="FF0000"/>
                </a:solidFill>
              </a:rPr>
              <a:t> emailed GBIF to correct their website, which says the P. mariannensis is found on Pohnpei.  They have contacted the Smithsonian and Bishop museum as of 12/20/2022</a:t>
            </a:r>
          </a:p>
        </p:txBody>
      </p:sp>
    </p:spTree>
    <p:extLst>
      <p:ext uri="{BB962C8B-B14F-4D97-AF65-F5344CB8AC3E}">
        <p14:creationId xmlns:p14="http://schemas.microsoft.com/office/powerpoint/2010/main" val="11051124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BC8A95-F1AF-AA30-5C0B-76850A2B5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Chosga progress	</a:t>
            </a:r>
            <a:endParaRPr lang="en-G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6FCF05-F799-ACE2-A24D-84932CFF9C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rgbClr val="FF0000"/>
                </a:solidFill>
              </a:rPr>
              <a:t>Can we find someone to pronounce </a:t>
            </a:r>
            <a:r>
              <a:rPr lang="en-US" dirty="0" err="1">
                <a:solidFill>
                  <a:srgbClr val="FF0000"/>
                </a:solidFill>
              </a:rPr>
              <a:t>CHosga</a:t>
            </a:r>
            <a:r>
              <a:rPr lang="en-US" dirty="0">
                <a:solidFill>
                  <a:srgbClr val="FF0000"/>
                </a:solidFill>
              </a:rPr>
              <a:t> and Abas duendes for us?</a:t>
            </a:r>
          </a:p>
          <a:p>
            <a:r>
              <a:rPr lang="en-US" dirty="0" err="1"/>
              <a:t>JHale</a:t>
            </a:r>
            <a:r>
              <a:rPr lang="en-US" dirty="0"/>
              <a:t> emailed Highways department and </a:t>
            </a:r>
            <a:r>
              <a:rPr lang="en-US" dirty="0" err="1"/>
              <a:t>Komision</a:t>
            </a:r>
            <a:r>
              <a:rPr lang="en-US" dirty="0"/>
              <a:t> about naming a street CHOSGA</a:t>
            </a:r>
          </a:p>
          <a:p>
            <a:r>
              <a:rPr lang="en-US" dirty="0"/>
              <a:t>Woodworking: working on an outing with MENH:LOM Wearable Wisdom if they would work the wood</a:t>
            </a:r>
          </a:p>
          <a:p>
            <a:r>
              <a:rPr lang="en-US" dirty="0"/>
              <a:t>Updating Wikipedia: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Any Wikipedia experts?</a:t>
            </a:r>
          </a:p>
          <a:p>
            <a:pPr lvl="1"/>
            <a:r>
              <a:rPr lang="en-US" dirty="0"/>
              <a:t>Article will be available soon?</a:t>
            </a:r>
          </a:p>
          <a:p>
            <a:r>
              <a:rPr lang="en-US" dirty="0"/>
              <a:t>Medicinal: </a:t>
            </a:r>
          </a:p>
          <a:p>
            <a:pPr lvl="1"/>
            <a:r>
              <a:rPr lang="en-US" dirty="0"/>
              <a:t>Considering a field trip to </a:t>
            </a:r>
            <a:r>
              <a:rPr lang="en-US" dirty="0" err="1"/>
              <a:t>Amot</a:t>
            </a:r>
            <a:r>
              <a:rPr lang="en-US" dirty="0"/>
              <a:t> Farms</a:t>
            </a:r>
            <a:endParaRPr lang="en-GU" dirty="0"/>
          </a:p>
        </p:txBody>
      </p:sp>
    </p:spTree>
    <p:extLst>
      <p:ext uri="{BB962C8B-B14F-4D97-AF65-F5344CB8AC3E}">
        <p14:creationId xmlns:p14="http://schemas.microsoft.com/office/powerpoint/2010/main" val="1943769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E1ACDA-0428-CC84-1D1A-A6D7F1EC03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Entomology expeditions 1936</a:t>
            </a:r>
            <a:endParaRPr lang="en-GU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D8D0158A-6DDC-9503-7B81-691C9BE4F3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443" y="1825625"/>
            <a:ext cx="2171700" cy="2714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370953D-BF99-BFB3-9D80-3BFE164552E9}"/>
              </a:ext>
            </a:extLst>
          </p:cNvPr>
          <p:cNvSpPr txBox="1"/>
          <p:nvPr/>
        </p:nvSpPr>
        <p:spPr>
          <a:xfrm>
            <a:off x="3974384" y="4592410"/>
            <a:ext cx="227075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" b="0" i="0" dirty="0">
                <a:solidFill>
                  <a:srgbClr val="000000"/>
                </a:solidFill>
                <a:effectLst/>
                <a:latin typeface="Linux Libertine"/>
              </a:rPr>
              <a:t>Robert Leslie Usinger (1912-1968)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A50AB0-AB9B-7AC1-D171-83D09ADBDC41}"/>
              </a:ext>
            </a:extLst>
          </p:cNvPr>
          <p:cNvSpPr txBox="1"/>
          <p:nvPr/>
        </p:nvSpPr>
        <p:spPr>
          <a:xfrm>
            <a:off x="3974384" y="5434998"/>
            <a:ext cx="2374174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https://antwiki.org/wiki/Usinger,_Robert_Leslie_%281912-1968%29</a:t>
            </a:r>
            <a:endParaRPr lang="en-GU" sz="1050" dirty="0"/>
          </a:p>
        </p:txBody>
      </p:sp>
      <p:pic>
        <p:nvPicPr>
          <p:cNvPr id="3076" name="Picture 4" descr="Otto Herman Swezey (1869-1959) | WikiTree FREE Family Tree">
            <a:extLst>
              <a:ext uri="{FF2B5EF4-FFF2-40B4-BE49-F238E27FC236}">
                <a16:creationId xmlns:a16="http://schemas.microsoft.com/office/drawing/2014/main" id="{F62A666A-2443-A4BA-B41F-3FDF4575FD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650" y="1825626"/>
            <a:ext cx="2060121" cy="283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010F924-9560-AD4B-48F9-632658F4B755}"/>
              </a:ext>
            </a:extLst>
          </p:cNvPr>
          <p:cNvSpPr txBox="1"/>
          <p:nvPr/>
        </p:nvSpPr>
        <p:spPr>
          <a:xfrm>
            <a:off x="908971" y="4661726"/>
            <a:ext cx="246124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i="0" dirty="0">
                <a:solidFill>
                  <a:srgbClr val="202122"/>
                </a:solidFill>
                <a:effectLst/>
                <a:latin typeface="Linux Libertine"/>
              </a:rPr>
              <a:t>Otto Herman </a:t>
            </a:r>
            <a:r>
              <a:rPr lang="en-US" i="0" dirty="0" err="1">
                <a:solidFill>
                  <a:srgbClr val="202122"/>
                </a:solidFill>
                <a:effectLst/>
                <a:latin typeface="Linux Libertine"/>
              </a:rPr>
              <a:t>Swezey</a:t>
            </a:r>
            <a:r>
              <a:rPr lang="en-US" i="0" dirty="0">
                <a:solidFill>
                  <a:srgbClr val="202122"/>
                </a:solidFill>
                <a:effectLst/>
                <a:latin typeface="Linux Libertine"/>
              </a:rPr>
              <a:t> (1869 – 1959) </a:t>
            </a:r>
            <a:endParaRPr lang="en" i="0" dirty="0">
              <a:solidFill>
                <a:srgbClr val="000000"/>
              </a:solidFill>
              <a:effectLst/>
              <a:latin typeface="Linux Libertine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1A69DF6-8427-5887-23F2-E3BCB8D41236}"/>
              </a:ext>
            </a:extLst>
          </p:cNvPr>
          <p:cNvSpPr txBox="1"/>
          <p:nvPr/>
        </p:nvSpPr>
        <p:spPr>
          <a:xfrm>
            <a:off x="908971" y="5439758"/>
            <a:ext cx="2160800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U" sz="1050" dirty="0"/>
              <a:t>https://en.wikipedia.org/wiki/Otto_Herman_Swezey</a:t>
            </a:r>
          </a:p>
        </p:txBody>
      </p:sp>
    </p:spTree>
    <p:extLst>
      <p:ext uri="{BB962C8B-B14F-4D97-AF65-F5344CB8AC3E}">
        <p14:creationId xmlns:p14="http://schemas.microsoft.com/office/powerpoint/2010/main" val="8433170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0DA7BE-E4C3-A16B-3C76-4532CA947A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U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008DCA8E-CFF7-142F-25B6-03F004F6629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19238185"/>
              </p:ext>
            </p:extLst>
          </p:nvPr>
        </p:nvGraphicFramePr>
        <p:xfrm>
          <a:off x="838200" y="997589"/>
          <a:ext cx="10515597" cy="54952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4817">
                  <a:extLst>
                    <a:ext uri="{9D8B030D-6E8A-4147-A177-3AD203B41FA5}">
                      <a16:colId xmlns:a16="http://schemas.microsoft.com/office/drawing/2014/main" val="1150550897"/>
                    </a:ext>
                  </a:extLst>
                </a:gridCol>
                <a:gridCol w="4036423">
                  <a:extLst>
                    <a:ext uri="{9D8B030D-6E8A-4147-A177-3AD203B41FA5}">
                      <a16:colId xmlns:a16="http://schemas.microsoft.com/office/drawing/2014/main" val="232482164"/>
                    </a:ext>
                  </a:extLst>
                </a:gridCol>
                <a:gridCol w="4404357">
                  <a:extLst>
                    <a:ext uri="{9D8B030D-6E8A-4147-A177-3AD203B41FA5}">
                      <a16:colId xmlns:a16="http://schemas.microsoft.com/office/drawing/2014/main" val="697463764"/>
                    </a:ext>
                  </a:extLst>
                </a:gridCol>
              </a:tblGrid>
              <a:tr h="512627">
                <a:tc>
                  <a:txBody>
                    <a:bodyPr/>
                    <a:lstStyle/>
                    <a:p>
                      <a:endParaRPr lang="en-GU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Endemic insects</a:t>
                      </a:r>
                      <a:endParaRPr lang="en-G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Non-endemic insects</a:t>
                      </a:r>
                      <a:endParaRPr lang="en-G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7891011"/>
                  </a:ext>
                </a:extLst>
              </a:tr>
              <a:tr h="1873699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Possible specialists</a:t>
                      </a:r>
                    </a:p>
                    <a:p>
                      <a:r>
                        <a:rPr lang="en-US" dirty="0"/>
                        <a:t>(insects found ONLY on </a:t>
                      </a:r>
                      <a:r>
                        <a:rPr lang="en-US" i="1" dirty="0"/>
                        <a:t>P. mariannensis</a:t>
                      </a:r>
                      <a:r>
                        <a:rPr lang="en-US" i="0" dirty="0"/>
                        <a:t>)</a:t>
                      </a:r>
                      <a:endParaRPr lang="en-GU" i="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i="1" dirty="0" err="1"/>
                        <a:t>Trioza</a:t>
                      </a:r>
                      <a:r>
                        <a:rPr lang="en-US" i="1" dirty="0"/>
                        <a:t> </a:t>
                      </a:r>
                      <a:r>
                        <a:rPr lang="en-US" i="1" dirty="0" err="1"/>
                        <a:t>guam</a:t>
                      </a:r>
                      <a:r>
                        <a:rPr lang="en-US" i="1" dirty="0"/>
                        <a:t> </a:t>
                      </a:r>
                      <a:r>
                        <a:rPr lang="en-US" i="0" dirty="0"/>
                        <a:t>(a jumping plant louse)</a:t>
                      </a:r>
                    </a:p>
                    <a:p>
                      <a:r>
                        <a:rPr lang="en-US" i="1" dirty="0" err="1"/>
                        <a:t>Swezeylla</a:t>
                      </a:r>
                      <a:r>
                        <a:rPr lang="en-US" i="1" dirty="0"/>
                        <a:t> </a:t>
                      </a:r>
                      <a:r>
                        <a:rPr lang="en-US" i="1" dirty="0" err="1"/>
                        <a:t>muscosa</a:t>
                      </a:r>
                      <a:r>
                        <a:rPr lang="en-US" i="0" dirty="0"/>
                        <a:t> (a weevil)</a:t>
                      </a:r>
                      <a:endParaRPr lang="en-US" i="1" dirty="0"/>
                    </a:p>
                    <a:p>
                      <a:r>
                        <a:rPr lang="en-US" i="1" dirty="0"/>
                        <a:t>Tartessus </a:t>
                      </a:r>
                      <a:r>
                        <a:rPr lang="en-US" i="1" dirty="0" err="1"/>
                        <a:t>ochraceus</a:t>
                      </a:r>
                      <a:r>
                        <a:rPr lang="en-US" i="0" dirty="0"/>
                        <a:t> (a leafhopper)</a:t>
                      </a:r>
                      <a:endParaRPr lang="en-GU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i="1" dirty="0" err="1"/>
                        <a:t>Chrysodema</a:t>
                      </a:r>
                      <a:r>
                        <a:rPr lang="en-US" i="1" dirty="0"/>
                        <a:t> </a:t>
                      </a:r>
                      <a:r>
                        <a:rPr lang="en-US" i="1" dirty="0" err="1"/>
                        <a:t>ventralis</a:t>
                      </a:r>
                      <a:r>
                        <a:rPr lang="en-US" i="0" dirty="0"/>
                        <a:t> (a jewel beetle)</a:t>
                      </a:r>
                    </a:p>
                    <a:p>
                      <a:r>
                        <a:rPr lang="en-US" i="1" dirty="0" err="1"/>
                        <a:t>Dictyophora</a:t>
                      </a:r>
                      <a:r>
                        <a:rPr lang="en-US" i="1" dirty="0"/>
                        <a:t>  </a:t>
                      </a:r>
                      <a:r>
                        <a:rPr lang="en-US" i="1" dirty="0" err="1"/>
                        <a:t>nakanonis</a:t>
                      </a:r>
                      <a:r>
                        <a:rPr lang="en-US" dirty="0"/>
                        <a:t>  (</a:t>
                      </a:r>
                      <a:r>
                        <a:rPr lang="en-US" dirty="0" err="1"/>
                        <a:t>R</a:t>
                      </a:r>
                      <a:r>
                        <a:rPr lang="en-US" i="1" dirty="0" err="1"/>
                        <a:t>aivuna</a:t>
                      </a:r>
                      <a:r>
                        <a:rPr lang="en-US" i="1" dirty="0"/>
                        <a:t> </a:t>
                      </a:r>
                      <a:r>
                        <a:rPr lang="en-US" i="1" dirty="0" err="1"/>
                        <a:t>nakanonis</a:t>
                      </a:r>
                      <a:r>
                        <a:rPr lang="en-US" dirty="0"/>
                        <a:t>) </a:t>
                      </a:r>
                    </a:p>
                    <a:p>
                      <a:r>
                        <a:rPr lang="en-US" dirty="0"/>
                        <a:t>       (a planthopper)</a:t>
                      </a:r>
                    </a:p>
                    <a:p>
                      <a:r>
                        <a:rPr lang="en-US" i="1" dirty="0" err="1"/>
                        <a:t>Aneristus</a:t>
                      </a:r>
                      <a:r>
                        <a:rPr lang="en-US" i="1" dirty="0"/>
                        <a:t> </a:t>
                      </a:r>
                      <a:r>
                        <a:rPr lang="en-US" i="1" dirty="0" err="1"/>
                        <a:t>ceroplastae</a:t>
                      </a:r>
                      <a:r>
                        <a:rPr lang="en-US" i="0" dirty="0"/>
                        <a:t> (a chalcid wasp)</a:t>
                      </a:r>
                      <a:endParaRPr lang="en-GU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0538542"/>
                  </a:ext>
                </a:extLst>
              </a:tr>
              <a:tr h="1873699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Generalists</a:t>
                      </a:r>
                    </a:p>
                    <a:p>
                      <a:r>
                        <a:rPr lang="en-US" b="0" dirty="0"/>
                        <a:t>(insects found on </a:t>
                      </a:r>
                    </a:p>
                    <a:p>
                      <a:r>
                        <a:rPr lang="en-US" b="0" i="1" dirty="0"/>
                        <a:t>P. mariannensis</a:t>
                      </a:r>
                      <a:r>
                        <a:rPr lang="en-US" b="0" dirty="0"/>
                        <a:t> but also found on other plants)</a:t>
                      </a:r>
                      <a:endParaRPr lang="en-GU" b="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i="1" dirty="0" err="1"/>
                        <a:t>Cirrospiloideus</a:t>
                      </a:r>
                      <a:r>
                        <a:rPr lang="en-US" i="1" dirty="0"/>
                        <a:t> </a:t>
                      </a:r>
                      <a:r>
                        <a:rPr lang="en-US" i="1" dirty="0" err="1"/>
                        <a:t>guamensis</a:t>
                      </a:r>
                      <a:r>
                        <a:rPr lang="en-US" dirty="0"/>
                        <a:t> (genus now </a:t>
                      </a:r>
                    </a:p>
                    <a:p>
                      <a:r>
                        <a:rPr lang="en-US" dirty="0"/>
                        <a:t>     </a:t>
                      </a:r>
                      <a:r>
                        <a:rPr lang="en-US" dirty="0" err="1"/>
                        <a:t>Elachertus</a:t>
                      </a:r>
                      <a:r>
                        <a:rPr lang="en-US" dirty="0"/>
                        <a:t>?) (a </a:t>
                      </a:r>
                      <a:r>
                        <a:rPr lang="en-US" dirty="0" err="1"/>
                        <a:t>leafminer</a:t>
                      </a:r>
                      <a:r>
                        <a:rPr lang="en-US" dirty="0"/>
                        <a:t>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i="1" dirty="0"/>
                        <a:t>Tartessus </a:t>
                      </a:r>
                      <a:r>
                        <a:rPr lang="en-US" i="1" dirty="0" err="1"/>
                        <a:t>swezeyi</a:t>
                      </a:r>
                      <a:r>
                        <a:rPr lang="en-US" i="1" dirty="0"/>
                        <a:t> </a:t>
                      </a:r>
                      <a:r>
                        <a:rPr lang="en-US" i="0" dirty="0"/>
                        <a:t>(a leafhopper)</a:t>
                      </a:r>
                      <a:endParaRPr lang="en-US" i="1" dirty="0"/>
                    </a:p>
                    <a:p>
                      <a:r>
                        <a:rPr lang="en-US" i="1" dirty="0" err="1"/>
                        <a:t>Trigonops</a:t>
                      </a:r>
                      <a:r>
                        <a:rPr lang="en-US" i="1" dirty="0"/>
                        <a:t> </a:t>
                      </a:r>
                      <a:r>
                        <a:rPr lang="en-US" i="1" dirty="0" err="1"/>
                        <a:t>inaequalis</a:t>
                      </a:r>
                      <a:r>
                        <a:rPr lang="en-US" i="0" dirty="0"/>
                        <a:t> (a weevil)</a:t>
                      </a:r>
                    </a:p>
                    <a:p>
                      <a:r>
                        <a:rPr lang="en-US" i="1" dirty="0" err="1"/>
                        <a:t>Halictus</a:t>
                      </a:r>
                      <a:r>
                        <a:rPr lang="en-US" i="1" dirty="0"/>
                        <a:t> </a:t>
                      </a:r>
                      <a:r>
                        <a:rPr lang="en-US" i="1" dirty="0" err="1"/>
                        <a:t>swezeyi</a:t>
                      </a:r>
                      <a:r>
                        <a:rPr lang="en-US" i="0" dirty="0"/>
                        <a:t> (a sweat bee)</a:t>
                      </a:r>
                      <a:endParaRPr lang="en-US" i="1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i="1" dirty="0" err="1"/>
                        <a:t>Notioxenus</a:t>
                      </a:r>
                      <a:r>
                        <a:rPr lang="en-US" i="1" dirty="0"/>
                        <a:t> </a:t>
                      </a:r>
                      <a:r>
                        <a:rPr lang="en-US" i="1" dirty="0" err="1"/>
                        <a:t>fulgidusI</a:t>
                      </a:r>
                      <a:r>
                        <a:rPr lang="en-US" i="0" dirty="0"/>
                        <a:t> (a beetle)</a:t>
                      </a:r>
                    </a:p>
                    <a:p>
                      <a:r>
                        <a:rPr lang="en-US" i="1" dirty="0" err="1"/>
                        <a:t>Aretas</a:t>
                      </a:r>
                      <a:r>
                        <a:rPr lang="en-US" i="1" dirty="0"/>
                        <a:t> </a:t>
                      </a:r>
                      <a:r>
                        <a:rPr lang="en-US" i="1" dirty="0" err="1"/>
                        <a:t>signatus</a:t>
                      </a:r>
                      <a:r>
                        <a:rPr lang="en-US" i="0" dirty="0"/>
                        <a:t> (a beetle)</a:t>
                      </a:r>
                      <a:endParaRPr lang="en-US" i="1" dirty="0"/>
                    </a:p>
                    <a:p>
                      <a:r>
                        <a:rPr lang="en-US" i="1" dirty="0" err="1"/>
                        <a:t>Aretas</a:t>
                      </a:r>
                      <a:r>
                        <a:rPr lang="en-US" i="1" dirty="0"/>
                        <a:t> </a:t>
                      </a:r>
                      <a:r>
                        <a:rPr lang="en-US" i="1" dirty="0" err="1"/>
                        <a:t>bifasciatus</a:t>
                      </a:r>
                      <a:r>
                        <a:rPr lang="en-US" i="0" dirty="0"/>
                        <a:t> (a beetle)</a:t>
                      </a:r>
                      <a:endParaRPr lang="en-US" i="1" dirty="0"/>
                    </a:p>
                    <a:p>
                      <a:r>
                        <a:rPr lang="en-US" i="1" dirty="0" err="1"/>
                        <a:t>Haptognathus</a:t>
                      </a:r>
                      <a:r>
                        <a:rPr lang="en-US" i="1" dirty="0"/>
                        <a:t> </a:t>
                      </a:r>
                      <a:r>
                        <a:rPr lang="en-US" i="1" dirty="0" err="1"/>
                        <a:t>minutus</a:t>
                      </a:r>
                      <a:r>
                        <a:rPr lang="en-US" i="0" dirty="0"/>
                        <a:t> (a beetle)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i="1" dirty="0" err="1"/>
                        <a:t>Calliphara</a:t>
                      </a:r>
                      <a:r>
                        <a:rPr lang="en-US" i="1" dirty="0"/>
                        <a:t> </a:t>
                      </a:r>
                      <a:r>
                        <a:rPr lang="en-US" i="1" dirty="0" err="1"/>
                        <a:t>munda</a:t>
                      </a:r>
                      <a:r>
                        <a:rPr lang="en-US" i="1" dirty="0"/>
                        <a:t> </a:t>
                      </a:r>
                      <a:r>
                        <a:rPr lang="en-US" i="0" dirty="0"/>
                        <a:t>(a beetle)</a:t>
                      </a:r>
                      <a:endParaRPr lang="en-US" i="1" dirty="0"/>
                    </a:p>
                    <a:p>
                      <a:r>
                        <a:rPr lang="en-US" i="1" dirty="0" err="1"/>
                        <a:t>Valanga</a:t>
                      </a:r>
                      <a:r>
                        <a:rPr lang="en-US" i="1" dirty="0"/>
                        <a:t> </a:t>
                      </a:r>
                      <a:r>
                        <a:rPr lang="en-US" i="1" dirty="0" err="1"/>
                        <a:t>excavata</a:t>
                      </a:r>
                      <a:r>
                        <a:rPr lang="en-US" i="1" dirty="0"/>
                        <a:t> </a:t>
                      </a:r>
                      <a:r>
                        <a:rPr lang="en-US" i="0" dirty="0"/>
                        <a:t>(a grasshopper)</a:t>
                      </a:r>
                      <a:endParaRPr lang="en-US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i="1" dirty="0" err="1"/>
                        <a:t>Phytorus</a:t>
                      </a:r>
                      <a:r>
                        <a:rPr lang="en-US" i="1" dirty="0"/>
                        <a:t> </a:t>
                      </a:r>
                      <a:r>
                        <a:rPr lang="en-US" i="1" dirty="0" err="1"/>
                        <a:t>lineolatus</a:t>
                      </a:r>
                      <a:r>
                        <a:rPr lang="en-US" i="0" dirty="0"/>
                        <a:t> (a leaf beetle)</a:t>
                      </a:r>
                    </a:p>
                    <a:p>
                      <a:r>
                        <a:rPr lang="en-US" i="1" dirty="0" err="1"/>
                        <a:t>Microchrysa</a:t>
                      </a:r>
                      <a:r>
                        <a:rPr lang="en-US" i="1" dirty="0"/>
                        <a:t> </a:t>
                      </a:r>
                      <a:r>
                        <a:rPr lang="en-US" i="1" dirty="0" err="1"/>
                        <a:t>flaviventris</a:t>
                      </a:r>
                      <a:r>
                        <a:rPr lang="en-US" i="0" dirty="0"/>
                        <a:t> (a </a:t>
                      </a:r>
                      <a:r>
                        <a:rPr lang="en-US" i="0" dirty="0" err="1"/>
                        <a:t>soldierfly</a:t>
                      </a:r>
                      <a:r>
                        <a:rPr lang="en-US" i="0" dirty="0"/>
                        <a:t>)</a:t>
                      </a:r>
                      <a:endParaRPr lang="en-GU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57761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925014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39387D-D875-D750-7A03-EA67B3F49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err="1"/>
              <a:t>Trioza</a:t>
            </a:r>
            <a:r>
              <a:rPr lang="en-US" i="1" dirty="0"/>
              <a:t> </a:t>
            </a:r>
            <a:r>
              <a:rPr lang="en-US" i="1" dirty="0" err="1"/>
              <a:t>guama</a:t>
            </a:r>
            <a:r>
              <a:rPr lang="en-US" i="1" dirty="0"/>
              <a:t> </a:t>
            </a:r>
            <a:r>
              <a:rPr lang="en-US" dirty="0"/>
              <a:t>(syn. </a:t>
            </a:r>
            <a:r>
              <a:rPr lang="en-US" i="1" dirty="0" err="1"/>
              <a:t>Trioza</a:t>
            </a:r>
            <a:r>
              <a:rPr lang="en-US" i="1" dirty="0"/>
              <a:t> propria</a:t>
            </a:r>
            <a:r>
              <a:rPr lang="en-US" dirty="0"/>
              <a:t>)</a:t>
            </a:r>
            <a:endParaRPr lang="en-G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6056EA-0D97-2830-EA8B-E793068DAC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Collected 8/18/1936 on Phyllanthus mariannensis in </a:t>
            </a:r>
            <a:r>
              <a:rPr lang="en-US" dirty="0" err="1"/>
              <a:t>Piti</a:t>
            </a:r>
            <a:r>
              <a:rPr lang="en-US" dirty="0"/>
              <a:t> (has never been collected on any other plant)</a:t>
            </a:r>
            <a:endParaRPr lang="en-G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D641B4-4D17-A16B-2B59-C35CFD0AC6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736826" y="2635704"/>
            <a:ext cx="3533775" cy="45910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B7889DF-8112-513A-9F26-308024808C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9659" y="2706224"/>
            <a:ext cx="4742981" cy="3991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0753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CB32F0-E885-13C1-9EB0-0105BA2CC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err="1"/>
              <a:t>Tartesus</a:t>
            </a:r>
            <a:r>
              <a:rPr lang="en-US" i="1" dirty="0"/>
              <a:t> </a:t>
            </a:r>
            <a:r>
              <a:rPr lang="en-US" i="1" dirty="0" err="1"/>
              <a:t>ochraceus</a:t>
            </a:r>
            <a:endParaRPr lang="en-GU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4579AF-C30B-E049-662E-709CA737E0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Collected 9/21/1936 on Phyllanthus mariannensis in </a:t>
            </a:r>
            <a:r>
              <a:rPr lang="en-US" dirty="0" err="1"/>
              <a:t>Piti</a:t>
            </a:r>
            <a:endParaRPr lang="en-G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675AA1-FB7F-CF40-87D8-A635B45663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91" y="3889580"/>
            <a:ext cx="6260297" cy="28384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73E205A-59FF-5817-5C45-0FE1157F87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7259" y="3889580"/>
            <a:ext cx="5962650" cy="283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1172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397E35-4246-0E34-62F7-4E964DEBF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err="1"/>
              <a:t>Swezeyella</a:t>
            </a:r>
            <a:r>
              <a:rPr lang="en-US" i="1" dirty="0"/>
              <a:t> </a:t>
            </a:r>
            <a:r>
              <a:rPr lang="en-US" i="1" dirty="0" err="1"/>
              <a:t>muscosa</a:t>
            </a:r>
            <a:r>
              <a:rPr lang="en-US" i="1" dirty="0"/>
              <a:t> </a:t>
            </a:r>
            <a:r>
              <a:rPr lang="en-US" dirty="0"/>
              <a:t>(Zimmerman)</a:t>
            </a:r>
            <a:endParaRPr lang="en-G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172C28-2208-F303-BC91-F335F7FF85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29646" y="1825625"/>
            <a:ext cx="6024154" cy="4351338"/>
          </a:xfrm>
        </p:spPr>
        <p:txBody>
          <a:bodyPr/>
          <a:lstStyle/>
          <a:p>
            <a:r>
              <a:rPr lang="en-US" dirty="0"/>
              <a:t>Collected 6/2/1936 (has never been collected on any other plant)</a:t>
            </a:r>
            <a:endParaRPr lang="en-G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6D8BB3-8078-8B30-E42C-C8B58F88FD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778"/>
          <a:stretch/>
        </p:blipFill>
        <p:spPr>
          <a:xfrm>
            <a:off x="113754" y="1825625"/>
            <a:ext cx="4902384" cy="49867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8DB275E-0363-0C6E-87F5-FB773B4DF5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5674" y="3070121"/>
            <a:ext cx="4902384" cy="3742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0742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3509</TotalTime>
  <Words>862</Words>
  <Application>Microsoft Office PowerPoint</Application>
  <PresentationFormat>Widescreen</PresentationFormat>
  <Paragraphs>104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Arial</vt:lpstr>
      <vt:lpstr>Calibri</vt:lpstr>
      <vt:lpstr>Calibri Light</vt:lpstr>
      <vt:lpstr>Linux Libertine</vt:lpstr>
      <vt:lpstr>Office Theme</vt:lpstr>
      <vt:lpstr>Phyllanthus mariannensis</vt:lpstr>
      <vt:lpstr>PowerPoint Presentation</vt:lpstr>
      <vt:lpstr>January plant of the month: Phyllanthus mariannensis (chosga): update</vt:lpstr>
      <vt:lpstr>Chosga progress </vt:lpstr>
      <vt:lpstr>Entomology expeditions 1936</vt:lpstr>
      <vt:lpstr>PowerPoint Presentation</vt:lpstr>
      <vt:lpstr>Trioza guama (syn. Trioza propria)</vt:lpstr>
      <vt:lpstr>Tartesus ochraceus</vt:lpstr>
      <vt:lpstr>Swezeyella muscosa (Zimmerman)</vt:lpstr>
      <vt:lpstr>Some of the insects collected on P. mariannensis and other plants:</vt:lpstr>
      <vt:lpstr>Calliphara munda (Stal)</vt:lpstr>
      <vt:lpstr>Trigonops inaequalis</vt:lpstr>
      <vt:lpstr>Aretas signatus (Unsinger)</vt:lpstr>
      <vt:lpstr>Cirrosphiloideus (now Elachertus?) guamensis (Full.)</vt:lpstr>
      <vt:lpstr>Halictus swezeyi</vt:lpstr>
      <vt:lpstr>Notioxenus fulgidus (Zimmerman)</vt:lpstr>
      <vt:lpstr>Tartessus swezeyi</vt:lpstr>
      <vt:lpstr>Valanga excavata</vt:lpstr>
      <vt:lpstr>New sightings</vt:lpstr>
      <vt:lpstr>What is in the chosga stems?</vt:lpstr>
      <vt:lpstr>Is there anything inside the seeds?</vt:lpstr>
      <vt:lpstr>PowerPoint Presentation</vt:lpstr>
      <vt:lpstr>February 2023 plant of the month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Phyllanthus mariannensis</dc:title>
  <dc:creator>Hale, Justin</dc:creator>
  <cp:lastModifiedBy>Hale, Justin</cp:lastModifiedBy>
  <cp:revision>5</cp:revision>
  <dcterms:created xsi:type="dcterms:W3CDTF">2023-01-13T03:20:51Z</dcterms:created>
  <dcterms:modified xsi:type="dcterms:W3CDTF">2023-01-17T12:45:54Z</dcterms:modified>
</cp:coreProperties>
</file>